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5143500" cx="9144000"/>
  <p:notesSz cx="6858000" cy="9144000"/>
  <p:embeddedFontLst>
    <p:embeddedFont>
      <p:font typeface="Montserrat"/>
      <p:regular r:id="rId23"/>
      <p:bold r:id="rId24"/>
      <p:italic r:id="rId25"/>
      <p:boldItalic r:id="rId26"/>
    </p:embeddedFont>
    <p:embeddedFont>
      <p:font typeface="Lato"/>
      <p:regular r:id="rId27"/>
      <p:bold r:id="rId28"/>
      <p:italic r:id="rId29"/>
      <p:boldItalic r:id="rId30"/>
    </p:embeddedFont>
    <p:embeddedFont>
      <p:font typeface="Montserrat Light"/>
      <p:regular r:id="rId31"/>
      <p:bold r:id="rId32"/>
      <p:italic r:id="rId33"/>
      <p:boldItalic r:id="rId34"/>
    </p:embeddedFont>
    <p:embeddedFont>
      <p:font typeface="Open Sans"/>
      <p:regular r:id="rId35"/>
      <p:bold r:id="rId36"/>
      <p:italic r:id="rId37"/>
      <p:boldItalic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Montserrat-bold.fntdata"/><Relationship Id="rId23" Type="http://schemas.openxmlformats.org/officeDocument/2006/relationships/font" Target="fonts/Montserrat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ontserrat-boldItalic.fntdata"/><Relationship Id="rId25" Type="http://schemas.openxmlformats.org/officeDocument/2006/relationships/font" Target="fonts/Montserrat-italic.fntdata"/><Relationship Id="rId28" Type="http://schemas.openxmlformats.org/officeDocument/2006/relationships/font" Target="fonts/Lato-bold.fntdata"/><Relationship Id="rId27" Type="http://schemas.openxmlformats.org/officeDocument/2006/relationships/font" Target="fonts/Lato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Lato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MontserratLight-regular.fntdata"/><Relationship Id="rId30" Type="http://schemas.openxmlformats.org/officeDocument/2006/relationships/font" Target="fonts/Lato-boldItalic.fntdata"/><Relationship Id="rId11" Type="http://schemas.openxmlformats.org/officeDocument/2006/relationships/slide" Target="slides/slide6.xml"/><Relationship Id="rId33" Type="http://schemas.openxmlformats.org/officeDocument/2006/relationships/font" Target="fonts/MontserratLight-italic.fntdata"/><Relationship Id="rId10" Type="http://schemas.openxmlformats.org/officeDocument/2006/relationships/slide" Target="slides/slide5.xml"/><Relationship Id="rId32" Type="http://schemas.openxmlformats.org/officeDocument/2006/relationships/font" Target="fonts/MontserratLight-bold.fntdata"/><Relationship Id="rId13" Type="http://schemas.openxmlformats.org/officeDocument/2006/relationships/slide" Target="slides/slide8.xml"/><Relationship Id="rId35" Type="http://schemas.openxmlformats.org/officeDocument/2006/relationships/font" Target="fonts/OpenSans-regular.fntdata"/><Relationship Id="rId12" Type="http://schemas.openxmlformats.org/officeDocument/2006/relationships/slide" Target="slides/slide7.xml"/><Relationship Id="rId34" Type="http://schemas.openxmlformats.org/officeDocument/2006/relationships/font" Target="fonts/MontserratLight-boldItalic.fntdata"/><Relationship Id="rId15" Type="http://schemas.openxmlformats.org/officeDocument/2006/relationships/slide" Target="slides/slide10.xml"/><Relationship Id="rId37" Type="http://schemas.openxmlformats.org/officeDocument/2006/relationships/font" Target="fonts/OpenSans-italic.fntdata"/><Relationship Id="rId14" Type="http://schemas.openxmlformats.org/officeDocument/2006/relationships/slide" Target="slides/slide9.xml"/><Relationship Id="rId36" Type="http://schemas.openxmlformats.org/officeDocument/2006/relationships/font" Target="fonts/OpenSans-bold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38" Type="http://schemas.openxmlformats.org/officeDocument/2006/relationships/font" Target="fonts/OpenSans-bold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64cf2b6fd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64cf2b6fd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7911ac01f9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7911ac01f9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Battery standards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Telecommunication standards,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Accelerometers standards,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Product quality standards,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Memory card standards.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74004aefc5_1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74004aefc5_1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Bluetooth Connectivity </a:t>
            </a:r>
            <a:r>
              <a:rPr lang="en"/>
              <a:t>requirements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OS </a:t>
            </a:r>
            <a:r>
              <a:rPr lang="en"/>
              <a:t>compatibility</a:t>
            </a:r>
            <a:r>
              <a:rPr lang="en"/>
              <a:t> </a:t>
            </a:r>
            <a:r>
              <a:rPr lang="en"/>
              <a:t>requirements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Operation requirements ( temperature, G force)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Accuracy requirements ( 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7ac6bc7bfe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7ac6bc7bfe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Bluetooth Connectivity requirements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OS compatibility requirements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Operation requirements ( temperature, G force)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Accuracy requirements ( 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7a80407b24_2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7a80407b24_2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7a80407b24_2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7a80407b24_2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420a38f75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420a38f75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7ac6bc7bfe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7ac6bc7bfe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While at the same time … is durable and comfortable enough to be used like any regular football helmet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software connect to the helmet will enable … to monitor…. And send alerts ..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64cf2b6fdc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64cf2b6fdc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64cf2b6fdc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64cf2b6fdc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7420a38f75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7420a38f75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While at the same time … is durable and comfortable enough to be used like any regular football helmet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software connect to the helmet will enable … to monitor…. And send alerts ..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64cf2b6fdc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64cf2b6fdc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64cf2b6fdc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64cf2b6fdc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7a80407b24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7a80407b24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7ac6bc7bfe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7ac6bc7bfe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7a80407b24_4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7a80407b24_4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7a80407b24_4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7a80407b24_4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13"/>
          <p:cNvGrpSpPr/>
          <p:nvPr/>
        </p:nvGrpSpPr>
        <p:grpSpPr>
          <a:xfrm>
            <a:off x="4364073" y="-3213"/>
            <a:ext cx="4779927" cy="2524130"/>
            <a:chOff x="4364073" y="-3213"/>
            <a:chExt cx="4779927" cy="2524130"/>
          </a:xfrm>
        </p:grpSpPr>
        <p:pic>
          <p:nvPicPr>
            <p:cNvPr id="52" name="Google Shape;52;p1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 flipH="1">
              <a:off x="7948921" y="2000218"/>
              <a:ext cx="796706" cy="52069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3" name="Google Shape;53;p13"/>
            <p:cNvGrpSpPr/>
            <p:nvPr/>
          </p:nvGrpSpPr>
          <p:grpSpPr>
            <a:xfrm flipH="1">
              <a:off x="7152344" y="1600887"/>
              <a:ext cx="1991656" cy="520699"/>
              <a:chOff x="0" y="0"/>
              <a:chExt cx="3429750" cy="896675"/>
            </a:xfrm>
          </p:grpSpPr>
          <p:pic>
            <p:nvPicPr>
              <p:cNvPr id="54" name="Google Shape;54;p13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5" name="Google Shape;55;p13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56" name="Google Shape;56;p1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 flipH="1">
              <a:off x="7948921" y="1198193"/>
              <a:ext cx="796706" cy="52069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7" name="Google Shape;57;p13"/>
            <p:cNvGrpSpPr/>
            <p:nvPr/>
          </p:nvGrpSpPr>
          <p:grpSpPr>
            <a:xfrm flipH="1">
              <a:off x="5957394" y="798862"/>
              <a:ext cx="3186606" cy="520699"/>
              <a:chOff x="0" y="0"/>
              <a:chExt cx="5487525" cy="896675"/>
            </a:xfrm>
          </p:grpSpPr>
          <p:pic>
            <p:nvPicPr>
              <p:cNvPr id="58" name="Google Shape;58;p13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9" name="Google Shape;59;p13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0" name="Google Shape;60;p13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61" name="Google Shape;61;p13"/>
            <p:cNvGrpSpPr/>
            <p:nvPr/>
          </p:nvGrpSpPr>
          <p:grpSpPr>
            <a:xfrm flipH="1">
              <a:off x="4364073" y="396118"/>
              <a:ext cx="4381556" cy="520699"/>
              <a:chOff x="0" y="0"/>
              <a:chExt cx="7545300" cy="896675"/>
            </a:xfrm>
          </p:grpSpPr>
          <p:pic>
            <p:nvPicPr>
              <p:cNvPr id="62" name="Google Shape;62;p13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3" name="Google Shape;63;p13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4" name="Google Shape;64;p13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5" name="Google Shape;65;p13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66" name="Google Shape;66;p13"/>
            <p:cNvGrpSpPr/>
            <p:nvPr/>
          </p:nvGrpSpPr>
          <p:grpSpPr>
            <a:xfrm flipH="1">
              <a:off x="4762444" y="-3213"/>
              <a:ext cx="4381556" cy="520699"/>
              <a:chOff x="0" y="0"/>
              <a:chExt cx="7545300" cy="896675"/>
            </a:xfrm>
          </p:grpSpPr>
          <p:pic>
            <p:nvPicPr>
              <p:cNvPr id="67" name="Google Shape;67;p13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8" name="Google Shape;68;p13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9" name="Google Shape;69;p13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0" name="Google Shape;70;p13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71" name="Google Shape;71;p13"/>
          <p:cNvGrpSpPr/>
          <p:nvPr/>
        </p:nvGrpSpPr>
        <p:grpSpPr>
          <a:xfrm>
            <a:off x="-2" y="2743188"/>
            <a:ext cx="4381556" cy="2524130"/>
            <a:chOff x="4364073" y="-3213"/>
            <a:chExt cx="4381556" cy="2524130"/>
          </a:xfrm>
        </p:grpSpPr>
        <p:grpSp>
          <p:nvGrpSpPr>
            <p:cNvPr id="72" name="Google Shape;72;p13"/>
            <p:cNvGrpSpPr/>
            <p:nvPr/>
          </p:nvGrpSpPr>
          <p:grpSpPr>
            <a:xfrm flipH="1">
              <a:off x="4364073" y="2000218"/>
              <a:ext cx="4381556" cy="520699"/>
              <a:chOff x="0" y="0"/>
              <a:chExt cx="7545300" cy="896675"/>
            </a:xfrm>
          </p:grpSpPr>
          <p:pic>
            <p:nvPicPr>
              <p:cNvPr id="73" name="Google Shape;73;p13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4" name="Google Shape;74;p13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5" name="Google Shape;75;p13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6" name="Google Shape;76;p13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77" name="Google Shape;77;p13"/>
            <p:cNvGrpSpPr/>
            <p:nvPr/>
          </p:nvGrpSpPr>
          <p:grpSpPr>
            <a:xfrm flipH="1">
              <a:off x="4762444" y="1600887"/>
              <a:ext cx="3186606" cy="520699"/>
              <a:chOff x="2057775" y="0"/>
              <a:chExt cx="5487525" cy="896675"/>
            </a:xfrm>
          </p:grpSpPr>
          <p:pic>
            <p:nvPicPr>
              <p:cNvPr id="78" name="Google Shape;78;p13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9" name="Google Shape;79;p13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0" name="Google Shape;80;p13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81" name="Google Shape;81;p13"/>
            <p:cNvGrpSpPr/>
            <p:nvPr/>
          </p:nvGrpSpPr>
          <p:grpSpPr>
            <a:xfrm flipH="1">
              <a:off x="4364073" y="1198193"/>
              <a:ext cx="3186606" cy="520699"/>
              <a:chOff x="2057775" y="0"/>
              <a:chExt cx="5487525" cy="896675"/>
            </a:xfrm>
          </p:grpSpPr>
          <p:pic>
            <p:nvPicPr>
              <p:cNvPr id="82" name="Google Shape;82;p13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3" name="Google Shape;83;p13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4" name="Google Shape;84;p13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85" name="Google Shape;85;p1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 flipH="1">
              <a:off x="4762444" y="798862"/>
              <a:ext cx="796706" cy="52069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86" name="Google Shape;86;p13"/>
            <p:cNvGrpSpPr/>
            <p:nvPr/>
          </p:nvGrpSpPr>
          <p:grpSpPr>
            <a:xfrm flipH="1">
              <a:off x="4364073" y="396118"/>
              <a:ext cx="1991656" cy="520699"/>
              <a:chOff x="4115550" y="0"/>
              <a:chExt cx="3429750" cy="896675"/>
            </a:xfrm>
          </p:grpSpPr>
          <p:pic>
            <p:nvPicPr>
              <p:cNvPr id="87" name="Google Shape;87;p13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8" name="Google Shape;88;p13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89" name="Google Shape;89;p1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 flipH="1">
              <a:off x="4762444" y="-3213"/>
              <a:ext cx="796706" cy="5206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0" name="Google Shape;90;p13"/>
          <p:cNvSpPr txBox="1"/>
          <p:nvPr>
            <p:ph idx="1" type="body"/>
          </p:nvPr>
        </p:nvSpPr>
        <p:spPr>
          <a:xfrm>
            <a:off x="2487650" y="1218025"/>
            <a:ext cx="4168800" cy="270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381000" lvl="0" marL="457200" rtl="0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Montserrat"/>
              <a:buChar char="❑"/>
              <a:defRPr b="1" sz="2400">
                <a:latin typeface="Montserrat"/>
                <a:ea typeface="Montserrat"/>
                <a:cs typeface="Montserrat"/>
                <a:sym typeface="Montserrat"/>
              </a:defRPr>
            </a:lvl1pPr>
            <a:lvl2pPr indent="-381000" lvl="1" marL="914400" rtl="0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Montserrat"/>
              <a:buChar char="❏"/>
              <a:defRPr b="1" sz="2400">
                <a:latin typeface="Montserrat"/>
                <a:ea typeface="Montserrat"/>
                <a:cs typeface="Montserrat"/>
                <a:sym typeface="Montserrat"/>
              </a:defRPr>
            </a:lvl2pPr>
            <a:lvl3pPr indent="-381000" lvl="2" marL="1371600" rtl="0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Montserrat"/>
              <a:buChar char="❏"/>
              <a:defRPr b="1" sz="2400">
                <a:latin typeface="Montserrat"/>
                <a:ea typeface="Montserrat"/>
                <a:cs typeface="Montserrat"/>
                <a:sym typeface="Montserrat"/>
              </a:defRPr>
            </a:lvl3pPr>
            <a:lvl4pPr indent="-381000" lvl="3" marL="1828800" rtl="0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Montserrat"/>
              <a:buChar char="❏"/>
              <a:defRPr b="1" sz="2400">
                <a:latin typeface="Montserrat"/>
                <a:ea typeface="Montserrat"/>
                <a:cs typeface="Montserrat"/>
                <a:sym typeface="Montserrat"/>
              </a:defRPr>
            </a:lvl4pPr>
            <a:lvl5pPr indent="-381000" lvl="4" marL="2286000" rtl="0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Montserrat"/>
              <a:buChar char="❏"/>
              <a:defRPr b="1" sz="2400">
                <a:latin typeface="Montserrat"/>
                <a:ea typeface="Montserrat"/>
                <a:cs typeface="Montserrat"/>
                <a:sym typeface="Montserrat"/>
              </a:defRPr>
            </a:lvl5pPr>
            <a:lvl6pPr indent="-381000" lvl="5" marL="2743200" rtl="0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Montserrat"/>
              <a:buChar char="❏"/>
              <a:defRPr b="1" sz="2400">
                <a:latin typeface="Montserrat"/>
                <a:ea typeface="Montserrat"/>
                <a:cs typeface="Montserrat"/>
                <a:sym typeface="Montserrat"/>
              </a:defRPr>
            </a:lvl6pPr>
            <a:lvl7pPr indent="-381000" lvl="6" marL="3200400" rtl="0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Montserrat"/>
              <a:buChar char="❏"/>
              <a:defRPr b="1" sz="2400">
                <a:latin typeface="Montserrat"/>
                <a:ea typeface="Montserrat"/>
                <a:cs typeface="Montserrat"/>
                <a:sym typeface="Montserrat"/>
              </a:defRPr>
            </a:lvl7pPr>
            <a:lvl8pPr indent="-381000" lvl="7" marL="3657600" rtl="0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Montserrat"/>
              <a:buChar char="❏"/>
              <a:defRPr b="1" sz="2400">
                <a:latin typeface="Montserrat"/>
                <a:ea typeface="Montserrat"/>
                <a:cs typeface="Montserrat"/>
                <a:sym typeface="Montserrat"/>
              </a:defRPr>
            </a:lvl8pPr>
            <a:lvl9pPr indent="-381000" lvl="8" marL="4114800" rtl="0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Montserrat"/>
              <a:buChar char="❏"/>
              <a:defRPr b="1" sz="2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91" name="Google Shape;91;p13"/>
          <p:cNvSpPr txBox="1"/>
          <p:nvPr>
            <p:ph idx="12" type="sldNum"/>
          </p:nvPr>
        </p:nvSpPr>
        <p:spPr>
          <a:xfrm>
            <a:off x="8729400" y="4734075"/>
            <a:ext cx="414600" cy="40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D9D9D9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jpg"/><Relationship Id="rId4" Type="http://schemas.openxmlformats.org/officeDocument/2006/relationships/image" Target="../media/image20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4.jpg"/><Relationship Id="rId4" Type="http://schemas.openxmlformats.org/officeDocument/2006/relationships/image" Target="../media/image25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1.jpg"/><Relationship Id="rId4" Type="http://schemas.openxmlformats.org/officeDocument/2006/relationships/image" Target="../media/image12.jpg"/><Relationship Id="rId5" Type="http://schemas.openxmlformats.org/officeDocument/2006/relationships/image" Target="../media/image8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png"/><Relationship Id="rId4" Type="http://schemas.openxmlformats.org/officeDocument/2006/relationships/image" Target="../media/image5.jpg"/><Relationship Id="rId5" Type="http://schemas.openxmlformats.org/officeDocument/2006/relationships/image" Target="../media/image14.png"/><Relationship Id="rId6" Type="http://schemas.openxmlformats.org/officeDocument/2006/relationships/image" Target="../media/image4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.jpg"/><Relationship Id="rId4" Type="http://schemas.openxmlformats.org/officeDocument/2006/relationships/image" Target="../media/image22.jpg"/><Relationship Id="rId5" Type="http://schemas.openxmlformats.org/officeDocument/2006/relationships/image" Target="../media/image9.png"/><Relationship Id="rId6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1.jpg"/><Relationship Id="rId4" Type="http://schemas.openxmlformats.org/officeDocument/2006/relationships/image" Target="../media/image12.jpg"/><Relationship Id="rId5" Type="http://schemas.openxmlformats.org/officeDocument/2006/relationships/image" Target="../media/image8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7.png"/><Relationship Id="rId4" Type="http://schemas.openxmlformats.org/officeDocument/2006/relationships/image" Target="../media/image5.jpg"/><Relationship Id="rId5" Type="http://schemas.openxmlformats.org/officeDocument/2006/relationships/image" Target="../media/image14.png"/><Relationship Id="rId6" Type="http://schemas.openxmlformats.org/officeDocument/2006/relationships/image" Target="../media/image4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jpg"/><Relationship Id="rId4" Type="http://schemas.openxmlformats.org/officeDocument/2006/relationships/image" Target="../media/image11.png"/><Relationship Id="rId5" Type="http://schemas.openxmlformats.org/officeDocument/2006/relationships/image" Target="../media/image22.jpg"/><Relationship Id="rId6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9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jpg"/><Relationship Id="rId4" Type="http://schemas.openxmlformats.org/officeDocument/2006/relationships/image" Target="../media/image18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4"/>
          <p:cNvSpPr txBox="1"/>
          <p:nvPr>
            <p:ph idx="4294967295" type="ctrTitle"/>
          </p:nvPr>
        </p:nvSpPr>
        <p:spPr>
          <a:xfrm>
            <a:off x="208800" y="794900"/>
            <a:ext cx="6066600" cy="102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990000"/>
                </a:solidFill>
              </a:rPr>
              <a:t>Helmet Integrated Impact </a:t>
            </a:r>
            <a:endParaRPr b="1" sz="3600">
              <a:solidFill>
                <a:srgbClr val="990000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990000"/>
                </a:solidFill>
              </a:rPr>
              <a:t>Detection System</a:t>
            </a:r>
            <a:endParaRPr b="1" sz="3600">
              <a:solidFill>
                <a:srgbClr val="99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990000"/>
                </a:solidFill>
              </a:rPr>
              <a:t>(HI-IDS)</a:t>
            </a:r>
            <a:endParaRPr sz="3600"/>
          </a:p>
        </p:txBody>
      </p:sp>
      <p:sp>
        <p:nvSpPr>
          <p:cNvPr id="97" name="Google Shape;97;p14"/>
          <p:cNvSpPr txBox="1"/>
          <p:nvPr/>
        </p:nvSpPr>
        <p:spPr>
          <a:xfrm>
            <a:off x="2008325" y="2892950"/>
            <a:ext cx="3169200" cy="10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Lato"/>
                <a:ea typeface="Lato"/>
                <a:cs typeface="Lato"/>
                <a:sym typeface="Lato"/>
              </a:rPr>
              <a:t>Presenter:  Rhyan Gonzalez</a:t>
            </a:r>
            <a:endParaRPr b="1"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Lato"/>
                <a:ea typeface="Lato"/>
                <a:cs typeface="Lato"/>
                <a:sym typeface="Lato"/>
              </a:rPr>
              <a:t>Role: Hardware Design</a:t>
            </a:r>
            <a:endParaRPr b="1" sz="18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98" name="Google Shape;98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04000" y="2571750"/>
            <a:ext cx="2981574" cy="2272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No Updates to </a:t>
            </a:r>
            <a:r>
              <a:rPr b="1" lang="en"/>
              <a:t>Standards and Safety </a:t>
            </a:r>
            <a:endParaRPr b="1"/>
          </a:p>
        </p:txBody>
      </p:sp>
      <p:sp>
        <p:nvSpPr>
          <p:cNvPr id="171" name="Google Shape;171;p23"/>
          <p:cNvSpPr txBox="1"/>
          <p:nvPr>
            <p:ph idx="1" type="body"/>
          </p:nvPr>
        </p:nvSpPr>
        <p:spPr>
          <a:xfrm>
            <a:off x="311700" y="863550"/>
            <a:ext cx="6929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Char char="❑"/>
            </a:pPr>
            <a:r>
              <a:rPr b="1" lang="en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IEC 60086-4 Ed. 4.0 b:2014 </a:t>
            </a:r>
            <a:endParaRPr b="1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Char char="❏"/>
            </a:pPr>
            <a:r>
              <a:rPr i="1" lang="en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Primary batteries - Part 4: Safety of lithium batteries</a:t>
            </a:r>
            <a:endParaRPr i="1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Char char="❑"/>
            </a:pPr>
            <a:r>
              <a:rPr b="1" lang="en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IEEE 802.11b-1999 </a:t>
            </a:r>
            <a:endParaRPr b="1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Char char="❏"/>
            </a:pPr>
            <a:r>
              <a:rPr i="1" lang="en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IEEE Standard for Information Technology - Telecommunications and information exchange between systems - Local and Metropolitan networks - Specific requirements - Part 11: Wireless LAN Medium Access Control (MAC) and Physical Layer (PHY) specifications: Higher Speed Physical Layer (PHY) Extension in the 2.4 GHz band</a:t>
            </a:r>
            <a:endParaRPr i="1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Char char="❑"/>
            </a:pPr>
            <a:r>
              <a:rPr b="1" lang="en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IEEE 836-2001</a:t>
            </a:r>
            <a:endParaRPr b="1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Char char="❏"/>
            </a:pPr>
            <a:r>
              <a:rPr i="1" lang="en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IEEE Recommended Practice for Precision Centrifuge Testing of Linear Accelerometers</a:t>
            </a:r>
            <a:endParaRPr i="1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Char char="❑"/>
            </a:pPr>
            <a:r>
              <a:rPr b="1" lang="en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ISO/IEC 9126-1:2001</a:t>
            </a:r>
            <a:endParaRPr b="1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Char char="❏"/>
            </a:pPr>
            <a:r>
              <a:rPr i="1" lang="en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Software engineering — Product quality — Part 1: Quality model</a:t>
            </a:r>
            <a:endParaRPr i="1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Char char="❑"/>
            </a:pPr>
            <a:r>
              <a:rPr b="1" lang="en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UHS-III</a:t>
            </a:r>
            <a:endParaRPr b="1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Char char="❏"/>
            </a:pPr>
            <a:r>
              <a:rPr i="1" lang="en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UHS-III SD Memory Card Standard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72" name="Google Shape;172;p23"/>
          <p:cNvSpPr txBox="1"/>
          <p:nvPr/>
        </p:nvSpPr>
        <p:spPr>
          <a:xfrm>
            <a:off x="394100" y="1017725"/>
            <a:ext cx="6598500" cy="37578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Image result for no updates" id="173" name="Google Shape;17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0855" y="1927175"/>
            <a:ext cx="1881570" cy="166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4"/>
          <p:cNvSpPr txBox="1"/>
          <p:nvPr>
            <p:ph type="title"/>
          </p:nvPr>
        </p:nvSpPr>
        <p:spPr>
          <a:xfrm>
            <a:off x="311700" y="2185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Testing </a:t>
            </a:r>
            <a:r>
              <a:rPr b="1" lang="en"/>
              <a:t>Key System Requirements</a:t>
            </a:r>
            <a:endParaRPr b="1"/>
          </a:p>
        </p:txBody>
      </p:sp>
      <p:pic>
        <p:nvPicPr>
          <p:cNvPr id="179" name="Google Shape;179;p24"/>
          <p:cNvPicPr preferRelativeResize="0"/>
          <p:nvPr/>
        </p:nvPicPr>
        <p:blipFill rotWithShape="1">
          <a:blip r:embed="rId3">
            <a:alphaModFix/>
          </a:blip>
          <a:srcRect b="0" l="0" r="29834" t="0"/>
          <a:stretch/>
        </p:blipFill>
        <p:spPr>
          <a:xfrm>
            <a:off x="423871" y="953700"/>
            <a:ext cx="5821076" cy="35147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system requirements clip art" id="180" name="Google Shape;180;p24"/>
          <p:cNvPicPr preferRelativeResize="0"/>
          <p:nvPr/>
        </p:nvPicPr>
        <p:blipFill rotWithShape="1">
          <a:blip r:embed="rId4">
            <a:alphaModFix/>
          </a:blip>
          <a:srcRect b="0" l="14771" r="12389" t="0"/>
          <a:stretch/>
        </p:blipFill>
        <p:spPr>
          <a:xfrm>
            <a:off x="6709800" y="1122750"/>
            <a:ext cx="1889650" cy="3176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5"/>
          <p:cNvSpPr txBox="1"/>
          <p:nvPr>
            <p:ph type="title"/>
          </p:nvPr>
        </p:nvSpPr>
        <p:spPr>
          <a:xfrm>
            <a:off x="311700" y="2185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Summarizing Acceptance Test Results</a:t>
            </a:r>
            <a:endParaRPr b="1"/>
          </a:p>
        </p:txBody>
      </p:sp>
      <p:pic>
        <p:nvPicPr>
          <p:cNvPr id="186" name="Google Shape;18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3863" y="1135575"/>
            <a:ext cx="8296275" cy="3514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6"/>
          <p:cNvSpPr txBox="1"/>
          <p:nvPr>
            <p:ph type="title"/>
          </p:nvPr>
        </p:nvSpPr>
        <p:spPr>
          <a:xfrm>
            <a:off x="311700" y="2908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Demoing Key Functionalities</a:t>
            </a:r>
            <a:endParaRPr b="1"/>
          </a:p>
        </p:txBody>
      </p:sp>
      <p:sp>
        <p:nvSpPr>
          <p:cNvPr id="192" name="Google Shape;192;p26"/>
          <p:cNvSpPr txBox="1"/>
          <p:nvPr/>
        </p:nvSpPr>
        <p:spPr>
          <a:xfrm>
            <a:off x="234525" y="982275"/>
            <a:ext cx="5382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" sz="1800"/>
              <a:t>Measure collisions to the helmet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" sz="1800"/>
              <a:t>Transmit the data collected from the helmet wirelessly to an app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" sz="1800"/>
              <a:t>Send an alert on the app when a helmet collision exceeds a certain threshold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" sz="1800"/>
              <a:t>Display a history of impact data over a selected period of time</a:t>
            </a:r>
            <a:endParaRPr sz="1800"/>
          </a:p>
        </p:txBody>
      </p:sp>
      <p:sp>
        <p:nvSpPr>
          <p:cNvPr id="193" name="Google Shape;193;p26"/>
          <p:cNvSpPr txBox="1"/>
          <p:nvPr/>
        </p:nvSpPr>
        <p:spPr>
          <a:xfrm>
            <a:off x="729525" y="4112775"/>
            <a:ext cx="4887600" cy="3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Image result for demoing clip art" id="194" name="Google Shape;19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5525" y="2662700"/>
            <a:ext cx="3946778" cy="2238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7"/>
          <p:cNvSpPr txBox="1"/>
          <p:nvPr>
            <p:ph type="title"/>
          </p:nvPr>
        </p:nvSpPr>
        <p:spPr>
          <a:xfrm>
            <a:off x="311700" y="2908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Selected Acceptance Tests</a:t>
            </a:r>
            <a:endParaRPr b="1"/>
          </a:p>
        </p:txBody>
      </p:sp>
      <p:pic>
        <p:nvPicPr>
          <p:cNvPr id="200" name="Google Shape;200;p27"/>
          <p:cNvPicPr preferRelativeResize="0"/>
          <p:nvPr/>
        </p:nvPicPr>
        <p:blipFill rotWithShape="1">
          <a:blip r:embed="rId3">
            <a:alphaModFix/>
          </a:blip>
          <a:srcRect b="49842" l="0" r="0" t="0"/>
          <a:stretch/>
        </p:blipFill>
        <p:spPr>
          <a:xfrm>
            <a:off x="423875" y="1015950"/>
            <a:ext cx="8296275" cy="17629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tested clipart" id="201" name="Google Shape;201;p27"/>
          <p:cNvPicPr preferRelativeResize="0"/>
          <p:nvPr/>
        </p:nvPicPr>
        <p:blipFill rotWithShape="1">
          <a:blip r:embed="rId4">
            <a:alphaModFix/>
          </a:blip>
          <a:srcRect b="8096" l="0" r="0" t="0"/>
          <a:stretch/>
        </p:blipFill>
        <p:spPr>
          <a:xfrm>
            <a:off x="526300" y="2931300"/>
            <a:ext cx="1937775" cy="1929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8"/>
          <p:cNvSpPr txBox="1"/>
          <p:nvPr/>
        </p:nvSpPr>
        <p:spPr>
          <a:xfrm>
            <a:off x="2189050" y="4585900"/>
            <a:ext cx="51918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Figure 1.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 NFL players making helmet on helmet contact.  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7" name="Google Shape;207;p28"/>
          <p:cNvSpPr txBox="1"/>
          <p:nvPr/>
        </p:nvSpPr>
        <p:spPr>
          <a:xfrm>
            <a:off x="265988" y="183075"/>
            <a:ext cx="8471100" cy="73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chemeClr val="dk1"/>
                </a:solidFill>
              </a:rPr>
              <a:t>Concussions are common in Football !</a:t>
            </a:r>
            <a:endParaRPr b="1" sz="3000"/>
          </a:p>
        </p:txBody>
      </p:sp>
      <p:pic>
        <p:nvPicPr>
          <p:cNvPr descr="Image result for why is football a dangerous sport" id="208" name="Google Shape;208;p28"/>
          <p:cNvPicPr preferRelativeResize="0"/>
          <p:nvPr/>
        </p:nvPicPr>
        <p:blipFill rotWithShape="1">
          <a:blip r:embed="rId3">
            <a:alphaModFix/>
          </a:blip>
          <a:srcRect b="3127" l="30825" r="17183" t="3519"/>
          <a:stretch/>
        </p:blipFill>
        <p:spPr>
          <a:xfrm>
            <a:off x="6300075" y="1283350"/>
            <a:ext cx="2590350" cy="3102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why is football a dangerous sport" id="209" name="Google Shape;209;p28"/>
          <p:cNvPicPr preferRelativeResize="0"/>
          <p:nvPr/>
        </p:nvPicPr>
        <p:blipFill rotWithShape="1">
          <a:blip r:embed="rId4">
            <a:alphaModFix/>
          </a:blip>
          <a:srcRect b="0" l="18964" r="11159" t="0"/>
          <a:stretch/>
        </p:blipFill>
        <p:spPr>
          <a:xfrm>
            <a:off x="3207601" y="1620342"/>
            <a:ext cx="2982449" cy="242821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football players concussions" id="210" name="Google Shape;210;p28"/>
          <p:cNvPicPr preferRelativeResize="0"/>
          <p:nvPr/>
        </p:nvPicPr>
        <p:blipFill rotWithShape="1">
          <a:blip r:embed="rId5">
            <a:alphaModFix/>
          </a:blip>
          <a:srcRect b="0" l="1433" r="16666" t="0"/>
          <a:stretch/>
        </p:blipFill>
        <p:spPr>
          <a:xfrm>
            <a:off x="185950" y="1485449"/>
            <a:ext cx="2911624" cy="266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9"/>
          <p:cNvSpPr txBox="1"/>
          <p:nvPr>
            <p:ph idx="1" type="body"/>
          </p:nvPr>
        </p:nvSpPr>
        <p:spPr>
          <a:xfrm>
            <a:off x="862500" y="1472488"/>
            <a:ext cx="7591200" cy="85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Measures the g-force of collisions 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Alerts coaches when a player is in danger of a concussion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</a:endParaRPr>
          </a:p>
        </p:txBody>
      </p:sp>
      <p:sp>
        <p:nvSpPr>
          <p:cNvPr id="216" name="Google Shape;216;p29"/>
          <p:cNvSpPr txBox="1"/>
          <p:nvPr>
            <p:ph type="title"/>
          </p:nvPr>
        </p:nvSpPr>
        <p:spPr>
          <a:xfrm>
            <a:off x="51150" y="109900"/>
            <a:ext cx="9041700" cy="85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HI-IDS is Designed to Lower Brain </a:t>
            </a:r>
            <a:endParaRPr b="1" sz="3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Damages in Players</a:t>
            </a:r>
            <a:endParaRPr b="1" sz="3000"/>
          </a:p>
        </p:txBody>
      </p:sp>
      <p:pic>
        <p:nvPicPr>
          <p:cNvPr id="217" name="Google Shape;21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73700" y="2613700"/>
            <a:ext cx="1706175" cy="212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5956" y="2835100"/>
            <a:ext cx="2269543" cy="177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17488" y="3287069"/>
            <a:ext cx="1509025" cy="874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39725" y="3287075"/>
            <a:ext cx="823475" cy="115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0"/>
          <p:cNvSpPr txBox="1"/>
          <p:nvPr>
            <p:ph type="title"/>
          </p:nvPr>
        </p:nvSpPr>
        <p:spPr>
          <a:xfrm>
            <a:off x="322300" y="423825"/>
            <a:ext cx="4902000" cy="15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</a:rPr>
              <a:t>Questions? Thank you!</a:t>
            </a:r>
            <a:endParaRPr b="1" sz="3000">
              <a:solidFill>
                <a:srgbClr val="000000"/>
              </a:solidFill>
            </a:endParaRPr>
          </a:p>
        </p:txBody>
      </p:sp>
      <p:pic>
        <p:nvPicPr>
          <p:cNvPr id="226" name="Google Shape;226;p30"/>
          <p:cNvPicPr preferRelativeResize="0"/>
          <p:nvPr/>
        </p:nvPicPr>
        <p:blipFill rotWithShape="1">
          <a:blip r:embed="rId3">
            <a:alphaModFix/>
          </a:blip>
          <a:srcRect b="13683" l="12289" r="50672" t="30120"/>
          <a:stretch/>
        </p:blipFill>
        <p:spPr>
          <a:xfrm>
            <a:off x="433275" y="2046748"/>
            <a:ext cx="1911351" cy="20068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30"/>
          <p:cNvPicPr preferRelativeResize="0"/>
          <p:nvPr/>
        </p:nvPicPr>
        <p:blipFill rotWithShape="1">
          <a:blip r:embed="rId4">
            <a:alphaModFix/>
          </a:blip>
          <a:srcRect b="11328" l="28409" r="27151" t="16884"/>
          <a:stretch/>
        </p:blipFill>
        <p:spPr>
          <a:xfrm>
            <a:off x="2635635" y="2021020"/>
            <a:ext cx="1911354" cy="20582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76046" y="2094471"/>
            <a:ext cx="1911349" cy="1911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30"/>
          <p:cNvPicPr preferRelativeResize="0"/>
          <p:nvPr/>
        </p:nvPicPr>
        <p:blipFill rotWithShape="1">
          <a:blip r:embed="rId6">
            <a:alphaModFix/>
          </a:blip>
          <a:srcRect b="0" l="16916" r="12775" t="12739"/>
          <a:stretch/>
        </p:blipFill>
        <p:spPr>
          <a:xfrm>
            <a:off x="7141435" y="2094475"/>
            <a:ext cx="1774641" cy="1863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5"/>
          <p:cNvSpPr txBox="1"/>
          <p:nvPr/>
        </p:nvSpPr>
        <p:spPr>
          <a:xfrm>
            <a:off x="2189050" y="4585900"/>
            <a:ext cx="51918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Figure 1.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 NFL players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 making helmet on helmet contact.  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4" name="Google Shape;104;p15"/>
          <p:cNvSpPr txBox="1"/>
          <p:nvPr/>
        </p:nvSpPr>
        <p:spPr>
          <a:xfrm>
            <a:off x="265988" y="183075"/>
            <a:ext cx="8471100" cy="73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Concussions are common in Football !</a:t>
            </a:r>
            <a:endParaRPr b="1" sz="3000"/>
          </a:p>
        </p:txBody>
      </p:sp>
      <p:pic>
        <p:nvPicPr>
          <p:cNvPr descr="Image result for why is football a dangerous sport" id="105" name="Google Shape;105;p15"/>
          <p:cNvPicPr preferRelativeResize="0"/>
          <p:nvPr/>
        </p:nvPicPr>
        <p:blipFill rotWithShape="1">
          <a:blip r:embed="rId3">
            <a:alphaModFix/>
          </a:blip>
          <a:srcRect b="3127" l="30825" r="17183" t="3519"/>
          <a:stretch/>
        </p:blipFill>
        <p:spPr>
          <a:xfrm>
            <a:off x="6300075" y="1283350"/>
            <a:ext cx="2590350" cy="3102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why is football a dangerous sport" id="106" name="Google Shape;106;p15"/>
          <p:cNvPicPr preferRelativeResize="0"/>
          <p:nvPr/>
        </p:nvPicPr>
        <p:blipFill rotWithShape="1">
          <a:blip r:embed="rId4">
            <a:alphaModFix/>
          </a:blip>
          <a:srcRect b="0" l="18964" r="11159" t="0"/>
          <a:stretch/>
        </p:blipFill>
        <p:spPr>
          <a:xfrm>
            <a:off x="3207601" y="1620342"/>
            <a:ext cx="2982449" cy="242821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football players concussions" id="107" name="Google Shape;107;p15"/>
          <p:cNvPicPr preferRelativeResize="0"/>
          <p:nvPr/>
        </p:nvPicPr>
        <p:blipFill rotWithShape="1">
          <a:blip r:embed="rId5">
            <a:alphaModFix/>
          </a:blip>
          <a:srcRect b="0" l="1433" r="16666" t="0"/>
          <a:stretch/>
        </p:blipFill>
        <p:spPr>
          <a:xfrm>
            <a:off x="185950" y="1485449"/>
            <a:ext cx="2911624" cy="266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6"/>
          <p:cNvSpPr txBox="1"/>
          <p:nvPr>
            <p:ph idx="1" type="body"/>
          </p:nvPr>
        </p:nvSpPr>
        <p:spPr>
          <a:xfrm>
            <a:off x="862500" y="1472488"/>
            <a:ext cx="7591200" cy="85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Measures the g-force of collisions 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Alerts coaches when a player is in danger of a concussion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</a:endParaRPr>
          </a:p>
        </p:txBody>
      </p:sp>
      <p:sp>
        <p:nvSpPr>
          <p:cNvPr id="113" name="Google Shape;113;p16"/>
          <p:cNvSpPr txBox="1"/>
          <p:nvPr>
            <p:ph type="title"/>
          </p:nvPr>
        </p:nvSpPr>
        <p:spPr>
          <a:xfrm>
            <a:off x="51150" y="109900"/>
            <a:ext cx="9041700" cy="85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HI-IDS is Designed to Lower Brain </a:t>
            </a:r>
            <a:endParaRPr b="1" sz="3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Damages in Players</a:t>
            </a:r>
            <a:endParaRPr b="1" sz="3000"/>
          </a:p>
        </p:txBody>
      </p:sp>
      <p:pic>
        <p:nvPicPr>
          <p:cNvPr id="114" name="Google Shape;11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73700" y="2613700"/>
            <a:ext cx="1706175" cy="212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5956" y="2835100"/>
            <a:ext cx="2269543" cy="177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17488" y="3287069"/>
            <a:ext cx="1509025" cy="874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39725" y="3287075"/>
            <a:ext cx="823475" cy="115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7"/>
          <p:cNvSpPr txBox="1"/>
          <p:nvPr>
            <p:ph type="title"/>
          </p:nvPr>
        </p:nvSpPr>
        <p:spPr>
          <a:xfrm>
            <a:off x="0" y="206875"/>
            <a:ext cx="9144000" cy="85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Overview</a:t>
            </a:r>
            <a:endParaRPr b="1" sz="3000"/>
          </a:p>
        </p:txBody>
      </p:sp>
      <p:sp>
        <p:nvSpPr>
          <p:cNvPr id="123" name="Google Shape;123;p17"/>
          <p:cNvSpPr txBox="1"/>
          <p:nvPr>
            <p:ph idx="1" type="body"/>
          </p:nvPr>
        </p:nvSpPr>
        <p:spPr>
          <a:xfrm>
            <a:off x="2579625" y="206875"/>
            <a:ext cx="6378000" cy="5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 New Roman"/>
              <a:buChar char="●"/>
            </a:pPr>
            <a:r>
              <a:rPr b="1" lang="e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Team</a:t>
            </a:r>
            <a:endParaRPr b="1"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 New Roman"/>
              <a:buChar char="●"/>
            </a:pPr>
            <a:r>
              <a:rPr b="1" lang="e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Background and Reasoning</a:t>
            </a:r>
            <a:endParaRPr b="1"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 New Roman"/>
              <a:buChar char="●"/>
            </a:pPr>
            <a:r>
              <a:rPr b="1" lang="e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Updated System Requirements</a:t>
            </a:r>
            <a:endParaRPr b="1"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●"/>
            </a:pPr>
            <a:r>
              <a:rPr b="1" lang="e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Reviewing Standards and Safety Summaries</a:t>
            </a:r>
            <a:endParaRPr b="1"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 New Roman"/>
              <a:buChar char="●"/>
            </a:pPr>
            <a:r>
              <a:rPr b="1" lang="e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Key System Requirements </a:t>
            </a:r>
            <a:endParaRPr b="1"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●"/>
            </a:pPr>
            <a:r>
              <a:rPr b="1" lang="e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Summarized Acceptance Tests</a:t>
            </a:r>
            <a:endParaRPr b="1"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●"/>
            </a:pPr>
            <a:r>
              <a:rPr b="1" lang="e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Perform Demo</a:t>
            </a:r>
            <a:endParaRPr b="1"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●"/>
            </a:pPr>
            <a:r>
              <a:rPr b="1" lang="e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Selected Acceptance Tests</a:t>
            </a:r>
            <a:endParaRPr b="1"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 New Roman"/>
              <a:buChar char="●"/>
            </a:pPr>
            <a:r>
              <a:rPr b="1" lang="e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Summary</a:t>
            </a:r>
            <a:endParaRPr b="1" sz="20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2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24" name="Google Shape;12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858571">
            <a:off x="603501" y="1952224"/>
            <a:ext cx="1392172" cy="16899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8"/>
          <p:cNvSpPr txBox="1"/>
          <p:nvPr>
            <p:ph type="title"/>
          </p:nvPr>
        </p:nvSpPr>
        <p:spPr>
          <a:xfrm>
            <a:off x="299600" y="180700"/>
            <a:ext cx="9144000" cy="85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Building HI-IDS with Qualified Team Member</a:t>
            </a:r>
            <a:r>
              <a:rPr b="1" lang="en" sz="3000"/>
              <a:t>s</a:t>
            </a:r>
            <a:r>
              <a:rPr b="1" lang="en" sz="3000"/>
              <a:t> </a:t>
            </a:r>
            <a:endParaRPr b="1" sz="3000"/>
          </a:p>
        </p:txBody>
      </p:sp>
      <p:pic>
        <p:nvPicPr>
          <p:cNvPr id="130" name="Google Shape;130;p18"/>
          <p:cNvPicPr preferRelativeResize="0"/>
          <p:nvPr/>
        </p:nvPicPr>
        <p:blipFill rotWithShape="1">
          <a:blip r:embed="rId3">
            <a:alphaModFix/>
          </a:blip>
          <a:srcRect b="13683" l="12289" r="50672" t="30120"/>
          <a:stretch/>
        </p:blipFill>
        <p:spPr>
          <a:xfrm>
            <a:off x="526550" y="1488700"/>
            <a:ext cx="1414326" cy="1484950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18"/>
          <p:cNvSpPr txBox="1"/>
          <p:nvPr/>
        </p:nvSpPr>
        <p:spPr>
          <a:xfrm>
            <a:off x="2004225" y="1641038"/>
            <a:ext cx="2627400" cy="10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Jasmine Arrieta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Open Sans"/>
                <a:ea typeface="Open Sans"/>
                <a:cs typeface="Open Sans"/>
                <a:sym typeface="Open Sans"/>
              </a:rPr>
              <a:t>Role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: Hardware Design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Open Sans"/>
                <a:ea typeface="Open Sans"/>
                <a:cs typeface="Open Sans"/>
                <a:sym typeface="Open Sans"/>
              </a:rPr>
              <a:t>Emphasis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: Electronics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Open Sans"/>
                <a:ea typeface="Open Sans"/>
                <a:cs typeface="Open Sans"/>
                <a:sym typeface="Open Sans"/>
              </a:rPr>
              <a:t>Experience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: 3D Printing, Creo, Python, Power Systems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2" name="Google Shape;132;p18"/>
          <p:cNvSpPr txBox="1"/>
          <p:nvPr/>
        </p:nvSpPr>
        <p:spPr>
          <a:xfrm>
            <a:off x="4453800" y="3543050"/>
            <a:ext cx="2840100" cy="10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Socheath Sok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Open Sans"/>
                <a:ea typeface="Open Sans"/>
                <a:cs typeface="Open Sans"/>
                <a:sym typeface="Open Sans"/>
              </a:rPr>
              <a:t>Role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: Software Design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Open Sans"/>
                <a:ea typeface="Open Sans"/>
                <a:cs typeface="Open Sans"/>
                <a:sym typeface="Open Sans"/>
              </a:rPr>
              <a:t>Emphasis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: BME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Open Sans"/>
                <a:ea typeface="Open Sans"/>
                <a:cs typeface="Open Sans"/>
                <a:sym typeface="Open Sans"/>
              </a:rPr>
              <a:t>Experience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: MATLAB, Simulink, VHDL, &amp; Assembly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3" name="Google Shape;133;p18"/>
          <p:cNvSpPr txBox="1"/>
          <p:nvPr/>
        </p:nvSpPr>
        <p:spPr>
          <a:xfrm>
            <a:off x="6353175" y="1697975"/>
            <a:ext cx="3259200" cy="109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Calvin Lee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Open Sans"/>
                <a:ea typeface="Open Sans"/>
                <a:cs typeface="Open Sans"/>
                <a:sym typeface="Open Sans"/>
              </a:rPr>
              <a:t>Role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: 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Software testing &amp; 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development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Open Sans"/>
                <a:ea typeface="Open Sans"/>
                <a:cs typeface="Open Sans"/>
                <a:sym typeface="Open Sans"/>
              </a:rPr>
              <a:t>Emphasis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: 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Communications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Open Sans"/>
                <a:ea typeface="Open Sans"/>
                <a:cs typeface="Open Sans"/>
                <a:sym typeface="Open Sans"/>
              </a:rPr>
              <a:t>Experience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: 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C++ / Python 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4" name="Google Shape;134;p18"/>
          <p:cNvSpPr txBox="1"/>
          <p:nvPr/>
        </p:nvSpPr>
        <p:spPr>
          <a:xfrm>
            <a:off x="299600" y="3324444"/>
            <a:ext cx="2435400" cy="10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Rhyan Gonzalez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Open Sans"/>
                <a:ea typeface="Open Sans"/>
                <a:cs typeface="Open Sans"/>
                <a:sym typeface="Open Sans"/>
              </a:rPr>
              <a:t>Role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: Hardware Design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Open Sans"/>
                <a:ea typeface="Open Sans"/>
                <a:cs typeface="Open Sans"/>
                <a:sym typeface="Open Sans"/>
              </a:rPr>
              <a:t>Emphasis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: Electronics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Open Sans"/>
                <a:ea typeface="Open Sans"/>
                <a:cs typeface="Open Sans"/>
                <a:sym typeface="Open Sans"/>
              </a:rPr>
              <a:t>Experience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: C++, VHDL, Matlab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35" name="Google Shape;135;p18"/>
          <p:cNvPicPr preferRelativeResize="0"/>
          <p:nvPr/>
        </p:nvPicPr>
        <p:blipFill rotWithShape="1">
          <a:blip r:embed="rId4">
            <a:alphaModFix/>
          </a:blip>
          <a:srcRect b="0" l="16916" r="12775" t="12739"/>
          <a:stretch/>
        </p:blipFill>
        <p:spPr>
          <a:xfrm>
            <a:off x="7116413" y="3392150"/>
            <a:ext cx="1414327" cy="1484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18"/>
          <p:cNvPicPr preferRelativeResize="0"/>
          <p:nvPr/>
        </p:nvPicPr>
        <p:blipFill rotWithShape="1">
          <a:blip r:embed="rId5">
            <a:alphaModFix/>
          </a:blip>
          <a:srcRect b="11328" l="28409" r="27151" t="16884"/>
          <a:stretch/>
        </p:blipFill>
        <p:spPr>
          <a:xfrm>
            <a:off x="2650562" y="2995538"/>
            <a:ext cx="1544378" cy="16631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48687" y="1588037"/>
            <a:ext cx="1404488" cy="14044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Multiple Concussions Are Life-threatening</a:t>
            </a:r>
            <a:endParaRPr b="1" sz="3000"/>
          </a:p>
        </p:txBody>
      </p:sp>
      <p:sp>
        <p:nvSpPr>
          <p:cNvPr id="143" name="Google Shape;143;p19"/>
          <p:cNvSpPr txBox="1"/>
          <p:nvPr>
            <p:ph idx="1" type="body"/>
          </p:nvPr>
        </p:nvSpPr>
        <p:spPr>
          <a:xfrm>
            <a:off x="311700" y="1152475"/>
            <a:ext cx="3829500" cy="215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A concussion occurs when a person’s head is jostled, shook, or hit.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>
                <a:solidFill>
                  <a:srgbClr val="000000"/>
                </a:solidFill>
              </a:rPr>
              <a:t>Unbalanced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>
                <a:solidFill>
                  <a:srgbClr val="000000"/>
                </a:solidFill>
              </a:rPr>
              <a:t>Short Term Memory Loss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>
                <a:solidFill>
                  <a:srgbClr val="000000"/>
                </a:solidFill>
              </a:rPr>
              <a:t>Blurred Vision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Athletes are at higher risk of developing a neurodegenerative disease later in life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>
                <a:solidFill>
                  <a:srgbClr val="000000"/>
                </a:solidFill>
              </a:rPr>
              <a:t>CTE (chronic traumatic encephalopathy)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Self-diagnosing Is unreliable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44" name="Google Shape;14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41195" y="1708245"/>
            <a:ext cx="4741725" cy="277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0"/>
          <p:cNvSpPr txBox="1"/>
          <p:nvPr>
            <p:ph type="title"/>
          </p:nvPr>
        </p:nvSpPr>
        <p:spPr>
          <a:xfrm>
            <a:off x="299600" y="180700"/>
            <a:ext cx="8844300" cy="85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Multiple and Repeated </a:t>
            </a:r>
            <a:r>
              <a:rPr b="1" lang="en" sz="3000"/>
              <a:t>Concussions In Football </a:t>
            </a:r>
            <a:endParaRPr b="1" sz="3000"/>
          </a:p>
        </p:txBody>
      </p:sp>
      <p:pic>
        <p:nvPicPr>
          <p:cNvPr id="150" name="Google Shape;15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3925" y="1037500"/>
            <a:ext cx="4395650" cy="3640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1"/>
          <p:cNvSpPr txBox="1"/>
          <p:nvPr>
            <p:ph type="title"/>
          </p:nvPr>
        </p:nvSpPr>
        <p:spPr>
          <a:xfrm>
            <a:off x="486450" y="136725"/>
            <a:ext cx="9144000" cy="85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Underreporting</a:t>
            </a:r>
            <a:r>
              <a:rPr b="1" lang="en" sz="3000"/>
              <a:t> Concussions Is Common</a:t>
            </a:r>
            <a:endParaRPr b="1" sz="3000"/>
          </a:p>
        </p:txBody>
      </p:sp>
      <p:pic>
        <p:nvPicPr>
          <p:cNvPr id="156" name="Google Shape;15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6050" y="1070475"/>
            <a:ext cx="5791876" cy="380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Updating System Requirements</a:t>
            </a:r>
            <a:endParaRPr b="1" sz="3000"/>
          </a:p>
        </p:txBody>
      </p:sp>
      <p:pic>
        <p:nvPicPr>
          <p:cNvPr id="162" name="Google Shape;16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350" y="1244387"/>
            <a:ext cx="4556824" cy="3192175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2"/>
          <p:cNvSpPr txBox="1"/>
          <p:nvPr/>
        </p:nvSpPr>
        <p:spPr>
          <a:xfrm>
            <a:off x="891413" y="4506875"/>
            <a:ext cx="2834700" cy="2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Previous System Requirements </a:t>
            </a:r>
            <a:endParaRPr/>
          </a:p>
        </p:txBody>
      </p:sp>
      <p:sp>
        <p:nvSpPr>
          <p:cNvPr id="164" name="Google Shape;164;p22"/>
          <p:cNvSpPr txBox="1"/>
          <p:nvPr/>
        </p:nvSpPr>
        <p:spPr>
          <a:xfrm>
            <a:off x="5436125" y="4506875"/>
            <a:ext cx="2757900" cy="3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Updated</a:t>
            </a:r>
            <a:r>
              <a:rPr lang="en">
                <a:solidFill>
                  <a:schemeClr val="dk1"/>
                </a:solidFill>
              </a:rPr>
              <a:t> System Requirements </a:t>
            </a:r>
            <a:endParaRPr/>
          </a:p>
        </p:txBody>
      </p:sp>
      <p:pic>
        <p:nvPicPr>
          <p:cNvPr id="165" name="Google Shape;165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56800" y="1269850"/>
            <a:ext cx="4487199" cy="314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